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73" r:id="rId8"/>
    <p:sldId id="274" r:id="rId9"/>
    <p:sldId id="275" r:id="rId10"/>
    <p:sldId id="277" r:id="rId11"/>
    <p:sldId id="278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126" y="8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1C79AB-8553-4F0C-8291-6908A0E25513}" type="datetimeFigureOut">
              <a:rPr lang="ru-RU" smtClean="0"/>
              <a:t>23.10.2019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6848C8-16B2-4374-B343-C3895CD2DA8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172587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1C79AB-8553-4F0C-8291-6908A0E25513}" type="datetimeFigureOut">
              <a:rPr lang="ru-RU" smtClean="0"/>
              <a:t>23.10.2019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6848C8-16B2-4374-B343-C3895CD2DA8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001843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1C79AB-8553-4F0C-8291-6908A0E25513}" type="datetimeFigureOut">
              <a:rPr lang="ru-RU" smtClean="0"/>
              <a:t>23.10.2019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6848C8-16B2-4374-B343-C3895CD2DA8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577835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1C79AB-8553-4F0C-8291-6908A0E25513}" type="datetimeFigureOut">
              <a:rPr lang="ru-RU" smtClean="0"/>
              <a:t>23.10.2019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6848C8-16B2-4374-B343-C3895CD2DA8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139209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1C79AB-8553-4F0C-8291-6908A0E25513}" type="datetimeFigureOut">
              <a:rPr lang="ru-RU" smtClean="0"/>
              <a:t>23.10.2019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6848C8-16B2-4374-B343-C3895CD2DA8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9454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1C79AB-8553-4F0C-8291-6908A0E25513}" type="datetimeFigureOut">
              <a:rPr lang="ru-RU" smtClean="0"/>
              <a:t>23.10.2019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6848C8-16B2-4374-B343-C3895CD2DA8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67953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1C79AB-8553-4F0C-8291-6908A0E25513}" type="datetimeFigureOut">
              <a:rPr lang="ru-RU" smtClean="0"/>
              <a:t>23.10.2019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6848C8-16B2-4374-B343-C3895CD2DA8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440946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1C79AB-8553-4F0C-8291-6908A0E25513}" type="datetimeFigureOut">
              <a:rPr lang="ru-RU" smtClean="0"/>
              <a:t>23.10.2019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6848C8-16B2-4374-B343-C3895CD2DA8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193314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1C79AB-8553-4F0C-8291-6908A0E25513}" type="datetimeFigureOut">
              <a:rPr lang="ru-RU" smtClean="0"/>
              <a:t>23.10.2019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6848C8-16B2-4374-B343-C3895CD2DA8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096696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1C79AB-8553-4F0C-8291-6908A0E25513}" type="datetimeFigureOut">
              <a:rPr lang="ru-RU" smtClean="0"/>
              <a:t>23.10.2019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6848C8-16B2-4374-B343-C3895CD2DA8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678048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1C79AB-8553-4F0C-8291-6908A0E25513}" type="datetimeFigureOut">
              <a:rPr lang="ru-RU" smtClean="0"/>
              <a:t>23.10.2019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6848C8-16B2-4374-B343-C3895CD2DA8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018248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1C79AB-8553-4F0C-8291-6908A0E25513}" type="datetimeFigureOut">
              <a:rPr lang="ru-RU" smtClean="0"/>
              <a:t>23.10.2019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6848C8-16B2-4374-B343-C3895CD2DA8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774657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508001"/>
            <a:ext cx="9144000" cy="673099"/>
          </a:xfrm>
        </p:spPr>
        <p:txBody>
          <a:bodyPr>
            <a:normAutofit/>
          </a:bodyPr>
          <a:lstStyle/>
          <a:p>
            <a:r>
              <a:rPr lang="ru-RU" sz="3200" dirty="0" smtClean="0"/>
              <a:t>Государственная регистрация недвижимости</a:t>
            </a:r>
            <a:endParaRPr lang="ru-RU" sz="32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1473200"/>
            <a:ext cx="9144000" cy="3784600"/>
          </a:xfrm>
        </p:spPr>
        <p:txBody>
          <a:bodyPr/>
          <a:lstStyle/>
          <a:p>
            <a:pPr algn="just"/>
            <a:r>
              <a:rPr lang="ru-RU" dirty="0" smtClean="0"/>
              <a:t>1 Нормативно-правовое регулирование государственной регистрации недвижимости в РФ. </a:t>
            </a:r>
            <a:r>
              <a:rPr lang="ru-RU" dirty="0" err="1" smtClean="0"/>
              <a:t>Росреестр</a:t>
            </a:r>
            <a:r>
              <a:rPr lang="ru-RU" dirty="0" smtClean="0"/>
              <a:t>. </a:t>
            </a:r>
            <a:r>
              <a:rPr lang="ru-RU" dirty="0" err="1" smtClean="0"/>
              <a:t>Основыне</a:t>
            </a:r>
            <a:r>
              <a:rPr lang="ru-RU" dirty="0" smtClean="0"/>
              <a:t> понятия.</a:t>
            </a:r>
          </a:p>
          <a:p>
            <a:pPr algn="just"/>
            <a:r>
              <a:rPr lang="ru-RU" dirty="0" smtClean="0"/>
              <a:t>2. Единый государственный реестр недвижимости, кадастр недвижимости, реестр прав на недвижимость</a:t>
            </a:r>
          </a:p>
          <a:p>
            <a:pPr algn="just"/>
            <a:r>
              <a:rPr lang="ru-RU" dirty="0" smtClean="0"/>
              <a:t>3. Основания государственного кадастрового учета и государственной регистрации прав</a:t>
            </a:r>
          </a:p>
          <a:p>
            <a:pPr algn="just"/>
            <a:r>
              <a:rPr lang="ru-RU" dirty="0" smtClean="0"/>
              <a:t>4. </a:t>
            </a:r>
            <a:r>
              <a:rPr lang="ru-RU" smtClean="0"/>
              <a:t>Землеустройство</a:t>
            </a:r>
            <a:endParaRPr lang="ru-RU" dirty="0" smtClean="0"/>
          </a:p>
          <a:p>
            <a:pPr algn="just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2089500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654175"/>
          </a:xfrm>
        </p:spPr>
        <p:txBody>
          <a:bodyPr>
            <a:noAutofit/>
          </a:bodyPr>
          <a:lstStyle/>
          <a:p>
            <a:pPr algn="ctr"/>
            <a:r>
              <a:rPr lang="ru-RU" sz="3200" b="1" dirty="0"/>
              <a:t>К компетенции органа регистрации прав при осуществлении им государственного кадастрового учета и государственной регистрации прав относятся:</a:t>
            </a:r>
            <a:br>
              <a:rPr lang="ru-RU" sz="3200" b="1" dirty="0"/>
            </a:br>
            <a:endParaRPr lang="ru-RU" sz="32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68300" y="1778000"/>
            <a:ext cx="11506200" cy="4889500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ru-RU" dirty="0"/>
              <a:t>1) прием заявления о государственном кадастровом учете и (или) государственной регистрации прав и прилагаемых к нему документов;</a:t>
            </a:r>
          </a:p>
          <a:p>
            <a:pPr algn="just"/>
            <a:r>
              <a:rPr lang="ru-RU" dirty="0"/>
              <a:t>2) проверка действительности поданных заявителем документов и наличия соответствующих прав у подготовившего документ лица или органа власти;</a:t>
            </a:r>
          </a:p>
          <a:p>
            <a:pPr algn="just"/>
            <a:r>
              <a:rPr lang="ru-RU" dirty="0"/>
              <a:t>3) проверка наличия ранее зарегистрированных и ранее заявленных прав;</a:t>
            </a:r>
          </a:p>
          <a:p>
            <a:pPr algn="just"/>
            <a:r>
              <a:rPr lang="ru-RU" dirty="0"/>
              <a:t>4) государственный кадастровый учет и государственная регистрация прав;</a:t>
            </a:r>
          </a:p>
          <a:p>
            <a:pPr algn="just"/>
            <a:r>
              <a:rPr lang="ru-RU" dirty="0"/>
              <a:t>5) выдача документов, подтверждающих осуществление государственного кадастрового учета и (или) государственной регистрации прав;</a:t>
            </a:r>
          </a:p>
          <a:p>
            <a:pPr algn="just"/>
            <a:r>
              <a:rPr lang="ru-RU" dirty="0"/>
              <a:t>6) ведение Единого государственного реестра недвижимости и предоставление сведений, содержащихся в нем;</a:t>
            </a:r>
          </a:p>
          <a:p>
            <a:pPr algn="just"/>
            <a:r>
              <a:rPr lang="ru-RU" dirty="0"/>
              <a:t>7) принятие на учет в порядке, установленном органом нормативно-правового регулирования, бесхозяйных недвижимых вещей;</a:t>
            </a:r>
          </a:p>
          <a:p>
            <a:pPr algn="just"/>
            <a:r>
              <a:rPr lang="ru-RU" dirty="0"/>
              <a:t>8) иные полномочия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194016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371475"/>
          </a:xfrm>
        </p:spPr>
        <p:txBody>
          <a:bodyPr>
            <a:noAutofit/>
          </a:bodyPr>
          <a:lstStyle/>
          <a:p>
            <a:pPr algn="ctr"/>
            <a:r>
              <a:rPr lang="ru-RU" sz="3200" b="1" dirty="0" smtClean="0"/>
              <a:t>2. Правила ведения ЕГРН</a:t>
            </a:r>
            <a:endParaRPr lang="ru-RU" sz="32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889000"/>
            <a:ext cx="10515600" cy="5287963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ru-RU" dirty="0"/>
              <a:t>Единый государственный реестр недвижимости представляет собой свод достоверных систематизированных сведений в текстовой форме (семантические сведения) и графической форме (графические сведения) </a:t>
            </a:r>
          </a:p>
          <a:p>
            <a:r>
              <a:rPr lang="ru-RU" dirty="0" smtClean="0"/>
              <a:t>Ведется на русском языке в электронной форме, реестровые дела также на бумажном  носителе</a:t>
            </a:r>
            <a:endParaRPr lang="ru-RU" dirty="0"/>
          </a:p>
          <a:p>
            <a:r>
              <a:rPr lang="ru-RU" dirty="0" smtClean="0"/>
              <a:t>Сведения</a:t>
            </a:r>
            <a:r>
              <a:rPr lang="ru-RU" dirty="0"/>
              <a:t>, содержащиеся в Едином государственном реестре недвижимости, являются </a:t>
            </a:r>
            <a:r>
              <a:rPr lang="ru-RU" b="1" dirty="0"/>
              <a:t>общедоступными</a:t>
            </a:r>
            <a:r>
              <a:rPr lang="ru-RU" dirty="0"/>
              <a:t>, если иное не установлено законом.</a:t>
            </a:r>
          </a:p>
          <a:p>
            <a:r>
              <a:rPr lang="ru-RU" dirty="0" smtClean="0"/>
              <a:t>Сведения</a:t>
            </a:r>
            <a:r>
              <a:rPr lang="ru-RU" dirty="0"/>
              <a:t>, содержащиеся в Едином государственном реестре недвижимости, подлежат постоянному хранению, их уничтожение и изъятие не допускаются. </a:t>
            </a:r>
            <a:endParaRPr lang="ru-RU" dirty="0"/>
          </a:p>
          <a:p>
            <a:r>
              <a:rPr lang="ru-RU" dirty="0" smtClean="0"/>
              <a:t>В </a:t>
            </a:r>
            <a:r>
              <a:rPr lang="ru-RU" dirty="0"/>
              <a:t>случае изменения сведений, содержащихся в Едином государственном реестре недвижимости, ранее внесенные сведения сохраняются.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4642780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215900"/>
            <a:ext cx="10515600" cy="850899"/>
          </a:xfrm>
        </p:spPr>
        <p:txBody>
          <a:bodyPr>
            <a:noAutofit/>
          </a:bodyPr>
          <a:lstStyle/>
          <a:p>
            <a:pPr algn="ctr"/>
            <a:r>
              <a:rPr lang="ru-RU" sz="3200" b="1" dirty="0" smtClean="0"/>
              <a:t>Единый государственный реестр недвижимости состоит из:</a:t>
            </a: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3700" y="1181100"/>
            <a:ext cx="11468100" cy="5384800"/>
          </a:xfrm>
        </p:spPr>
        <p:txBody>
          <a:bodyPr>
            <a:noAutofit/>
          </a:bodyPr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ru-RU" sz="3200" dirty="0"/>
              <a:t>1) реестра объектов недвижимости (далее также - кадастр недвижимости);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3200" dirty="0"/>
              <a:t>2) реестра прав, ограничений прав и обременений недвижимого имущества (далее также - реестр прав на недвижимость);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3200" dirty="0"/>
              <a:t>3) реестра сведений о границах зон с особыми условиями использования территорий, территориальных зон, границах публичных </a:t>
            </a:r>
            <a:r>
              <a:rPr lang="ru-RU" sz="3200" dirty="0" smtClean="0"/>
              <a:t>сервитутов и пр.</a:t>
            </a:r>
            <a:endParaRPr lang="ru-RU" sz="3200" dirty="0"/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3200" dirty="0"/>
              <a:t>4) реестровых дел;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3200" dirty="0"/>
              <a:t>5) кадастровых карт;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3200" dirty="0"/>
              <a:t>6) книг учета документов.</a:t>
            </a:r>
          </a:p>
          <a:p>
            <a:pPr>
              <a:buFont typeface="Wingdings" panose="05000000000000000000" pitchFamily="2" charset="2"/>
              <a:buChar char="Ø"/>
            </a:pP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288329223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203200"/>
            <a:ext cx="10515600" cy="952499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/>
              <a:t>Кадастр </a:t>
            </a:r>
            <a:r>
              <a:rPr lang="ru-RU" b="1" dirty="0" smtClean="0"/>
              <a:t>недвижимости (ст. 8)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952500"/>
            <a:ext cx="11023600" cy="5702300"/>
          </a:xfrm>
        </p:spPr>
        <p:txBody>
          <a:bodyPr>
            <a:normAutofit/>
          </a:bodyPr>
          <a:lstStyle/>
          <a:p>
            <a:r>
              <a:rPr lang="ru-RU" dirty="0"/>
              <a:t>В кадастр недвижимости вносятся следующие основные сведения об объекте недвижимости:</a:t>
            </a:r>
          </a:p>
          <a:p>
            <a:pPr marL="0" indent="0">
              <a:buNone/>
            </a:pPr>
            <a:r>
              <a:rPr lang="ru-RU" dirty="0"/>
              <a:t>1) вид объекта недвижимости (земельный участок, здание, сооружение, помещение, </a:t>
            </a:r>
            <a:r>
              <a:rPr lang="ru-RU" dirty="0" err="1"/>
              <a:t>машино</a:t>
            </a:r>
            <a:r>
              <a:rPr lang="ru-RU" dirty="0"/>
              <a:t>-место, объект незавершенного строительства, единый недвижимый комплекс, предприятие как имущественный комплекс или иной вид);</a:t>
            </a:r>
          </a:p>
          <a:p>
            <a:pPr marL="0" indent="0">
              <a:buNone/>
            </a:pPr>
            <a:r>
              <a:rPr lang="ru-RU" dirty="0" smtClean="0"/>
              <a:t>2</a:t>
            </a:r>
            <a:r>
              <a:rPr lang="ru-RU" dirty="0"/>
              <a:t>) кадастровый номер объекта недвижимости и дата его присвоения;</a:t>
            </a:r>
          </a:p>
          <a:p>
            <a:pPr marL="0" indent="0">
              <a:buNone/>
            </a:pPr>
            <a:r>
              <a:rPr lang="ru-RU" dirty="0"/>
              <a:t>3) описание местоположения объекта недвижимости;</a:t>
            </a:r>
          </a:p>
          <a:p>
            <a:pPr marL="0" indent="0">
              <a:buNone/>
            </a:pPr>
            <a:r>
              <a:rPr lang="ru-RU" dirty="0"/>
              <a:t>4) ранее присвоенный государственный учетный </a:t>
            </a:r>
            <a:r>
              <a:rPr lang="ru-RU" dirty="0" smtClean="0"/>
              <a:t>номер</a:t>
            </a:r>
          </a:p>
          <a:p>
            <a:pPr marL="0" indent="0">
              <a:buNone/>
            </a:pPr>
            <a:r>
              <a:rPr lang="ru-RU" dirty="0" smtClean="0"/>
              <a:t>5) площадь</a:t>
            </a:r>
            <a:r>
              <a:rPr lang="ru-RU" dirty="0"/>
              <a:t>, если объектом недвижимости является земельный участок, здание, помещение или </a:t>
            </a:r>
            <a:r>
              <a:rPr lang="ru-RU" dirty="0" err="1" smtClean="0"/>
              <a:t>машино</a:t>
            </a:r>
            <a:r>
              <a:rPr lang="ru-RU" dirty="0" smtClean="0"/>
              <a:t>-место и пр. </a:t>
            </a:r>
            <a:endParaRPr lang="ru-RU" dirty="0"/>
          </a:p>
          <a:p>
            <a:pPr marL="0" indent="0">
              <a:buNone/>
            </a:pP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0689559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90575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/>
              <a:t>Реестр прав на </a:t>
            </a:r>
            <a:r>
              <a:rPr lang="ru-RU" b="1" dirty="0" smtClean="0"/>
              <a:t>недвижимость (ст. 9)</a:t>
            </a:r>
            <a:r>
              <a:rPr lang="ru-RU" dirty="0"/>
              <a:t/>
            </a:r>
            <a:br>
              <a:rPr lang="ru-RU" dirty="0"/>
            </a:b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31800" y="1155700"/>
            <a:ext cx="11468100" cy="5499100"/>
          </a:xfrm>
        </p:spPr>
        <p:txBody>
          <a:bodyPr>
            <a:normAutofit fontScale="92500" lnSpcReduction="10000"/>
          </a:bodyPr>
          <a:lstStyle/>
          <a:p>
            <a:r>
              <a:rPr lang="ru-RU" dirty="0"/>
              <a:t>1) вид вещного права, номер регистрации и дата государственной регистрации права;</a:t>
            </a:r>
          </a:p>
          <a:p>
            <a:r>
              <a:rPr lang="ru-RU" dirty="0"/>
              <a:t>2) сведения о лице, за которым зарегистрировано право на объект недвижимости, записи о предыдущих правообладателях, </a:t>
            </a:r>
            <a:endParaRPr lang="ru-RU" dirty="0" smtClean="0"/>
          </a:p>
          <a:p>
            <a:r>
              <a:rPr lang="ru-RU" dirty="0" smtClean="0"/>
              <a:t>3</a:t>
            </a:r>
            <a:r>
              <a:rPr lang="ru-RU" dirty="0"/>
              <a:t>) сведения об основании возникновения, изменения, перехода и прекращения права на объект недвижимости;</a:t>
            </a:r>
          </a:p>
          <a:p>
            <a:r>
              <a:rPr lang="ru-RU" dirty="0"/>
              <a:t>4) вид зарегистрированного ограничения права или обременения объекта недвижимости, номер регистрации и дата государственной регистрации таких ограничения или обременения;</a:t>
            </a:r>
          </a:p>
          <a:p>
            <a:r>
              <a:rPr lang="ru-RU" dirty="0"/>
              <a:t>5) сведения о лицах, в пользу которых установлены ограничения права или обременения объекта </a:t>
            </a:r>
            <a:r>
              <a:rPr lang="ru-RU" dirty="0" smtClean="0"/>
              <a:t>недвижимости;</a:t>
            </a:r>
          </a:p>
          <a:p>
            <a:r>
              <a:rPr lang="ru-RU" dirty="0"/>
              <a:t>6) основания возникновения, изменения, прекращения ограничений права или обременений объекта недвижимости;</a:t>
            </a:r>
          </a:p>
          <a:p>
            <a:r>
              <a:rPr lang="ru-RU" dirty="0"/>
              <a:t>7) реквизиты, существенные условия сделки или сделок.</a:t>
            </a:r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1071352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50875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/>
              <a:t>3.Основания </a:t>
            </a:r>
            <a:r>
              <a:rPr lang="ru-RU" b="1" dirty="0"/>
              <a:t>государственного кадастрового учета и государственной регистрации прав</a:t>
            </a:r>
            <a:r>
              <a:rPr lang="ru-RU" dirty="0"/>
              <a:t/>
            </a:r>
            <a:br>
              <a:rPr lang="ru-RU" dirty="0"/>
            </a:b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19100" y="1320800"/>
            <a:ext cx="11442700" cy="5321300"/>
          </a:xfrm>
        </p:spPr>
        <p:txBody>
          <a:bodyPr>
            <a:noAutofit/>
          </a:bodyPr>
          <a:lstStyle/>
          <a:p>
            <a:pPr algn="just"/>
            <a:r>
              <a:rPr lang="ru-RU" dirty="0"/>
              <a:t>1) акты, изданные органами государственной власти или органами местного самоуправления в рамках их компетенции </a:t>
            </a:r>
            <a:r>
              <a:rPr lang="ru-RU" dirty="0" smtClean="0"/>
              <a:t>и </a:t>
            </a:r>
            <a:r>
              <a:rPr lang="ru-RU" dirty="0"/>
              <a:t>устанавливающие наличие, возникновение, переход, прекращение права или ограничение права и обременение объекта недвижимости;</a:t>
            </a:r>
          </a:p>
          <a:p>
            <a:pPr algn="just"/>
            <a:r>
              <a:rPr lang="ru-RU" dirty="0"/>
              <a:t>2) договоры и другие сделки в отношении недвижимого имущества, </a:t>
            </a:r>
            <a:endParaRPr lang="ru-RU" dirty="0" smtClean="0"/>
          </a:p>
          <a:p>
            <a:pPr algn="just"/>
            <a:r>
              <a:rPr lang="ru-RU" dirty="0" smtClean="0"/>
              <a:t>3</a:t>
            </a:r>
            <a:r>
              <a:rPr lang="ru-RU" dirty="0"/>
              <a:t>) акты (свидетельства) о приватизации жилых помещений, </a:t>
            </a:r>
            <a:endParaRPr lang="ru-RU" dirty="0" smtClean="0"/>
          </a:p>
          <a:p>
            <a:pPr algn="just"/>
            <a:r>
              <a:rPr lang="ru-RU" dirty="0" smtClean="0"/>
              <a:t>4</a:t>
            </a:r>
            <a:r>
              <a:rPr lang="ru-RU" dirty="0"/>
              <a:t>) свидетельства о праве на наследство;</a:t>
            </a:r>
          </a:p>
          <a:p>
            <a:pPr algn="just"/>
            <a:r>
              <a:rPr lang="ru-RU" dirty="0"/>
              <a:t>5) вступившие в законную силу судебные акты;</a:t>
            </a:r>
          </a:p>
          <a:p>
            <a:pPr algn="just"/>
            <a:r>
              <a:rPr lang="ru-RU" dirty="0"/>
              <a:t>6) акты (свидетельства) о правах на недвижимое имущество, </a:t>
            </a:r>
            <a:endParaRPr lang="ru-RU" dirty="0" smtClean="0"/>
          </a:p>
          <a:p>
            <a:pPr algn="just"/>
            <a:r>
              <a:rPr lang="ru-RU" dirty="0" smtClean="0"/>
              <a:t>7</a:t>
            </a:r>
            <a:r>
              <a:rPr lang="ru-RU" dirty="0"/>
              <a:t>) межевой план, технический план или акт обследования, </a:t>
            </a:r>
          </a:p>
        </p:txBody>
      </p:sp>
    </p:spTree>
    <p:extLst>
      <p:ext uri="{BB962C8B-B14F-4D97-AF65-F5344CB8AC3E}">
        <p14:creationId xmlns:p14="http://schemas.microsoft.com/office/powerpoint/2010/main" val="220448353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09575"/>
          </a:xfrm>
        </p:spPr>
        <p:txBody>
          <a:bodyPr>
            <a:noAutofit/>
          </a:bodyPr>
          <a:lstStyle/>
          <a:p>
            <a:pPr algn="ctr"/>
            <a:r>
              <a:rPr lang="ru-RU" sz="2800" b="1" dirty="0"/>
              <a:t>Сроки и дата осуществления государственного кадастрового учета и государственной регистрации прав</a:t>
            </a:r>
            <a:r>
              <a:rPr lang="ru-RU" sz="2800" dirty="0"/>
              <a:t/>
            </a:r>
            <a:br>
              <a:rPr lang="ru-RU" sz="2800" dirty="0"/>
            </a:b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889000"/>
            <a:ext cx="10515600" cy="5287963"/>
          </a:xfrm>
        </p:spPr>
        <p:txBody>
          <a:bodyPr/>
          <a:lstStyle/>
          <a:p>
            <a:pPr algn="just">
              <a:buFont typeface="Wingdings" panose="05000000000000000000" pitchFamily="2" charset="2"/>
              <a:buChar char="q"/>
            </a:pPr>
            <a:r>
              <a:rPr lang="ru-RU" dirty="0" smtClean="0"/>
              <a:t> </a:t>
            </a:r>
            <a:r>
              <a:rPr lang="ru-RU" sz="3600" b="1" dirty="0"/>
              <a:t>десять рабочих дней </a:t>
            </a:r>
            <a:r>
              <a:rPr lang="ru-RU" sz="3600" dirty="0"/>
              <a:t>с даты приема органом регистрации прав заявления на осуществление государственного кадастрового учета и государственной регистрации прав и прилагаемых к нему документов;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ru-RU" sz="3600" dirty="0" smtClean="0"/>
              <a:t> </a:t>
            </a:r>
            <a:r>
              <a:rPr lang="ru-RU" sz="3600" b="1" dirty="0"/>
              <a:t>двенадцать рабочих дней </a:t>
            </a:r>
            <a:r>
              <a:rPr lang="ru-RU" sz="3600" dirty="0"/>
              <a:t>с даты приема многофункциональным центром заявления на осуществление государственного кадастрового учета и государственной регистрации прав и прилагаемых к нему </a:t>
            </a:r>
            <a:r>
              <a:rPr lang="ru-RU" sz="3600" dirty="0" smtClean="0"/>
              <a:t>документов.</a:t>
            </a:r>
            <a:endParaRPr lang="ru-RU" sz="3600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5404569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98475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130300"/>
            <a:ext cx="10515600" cy="5046663"/>
          </a:xfrm>
        </p:spPr>
        <p:txBody>
          <a:bodyPr/>
          <a:lstStyle/>
          <a:p>
            <a:pPr algn="just">
              <a:buFont typeface="Wingdings" panose="05000000000000000000" pitchFamily="2" charset="2"/>
              <a:buChar char="q"/>
            </a:pPr>
            <a:r>
              <a:rPr lang="ru-RU" dirty="0" smtClean="0"/>
              <a:t> </a:t>
            </a:r>
            <a:r>
              <a:rPr lang="ru-RU" sz="3600" dirty="0" smtClean="0"/>
              <a:t>Датой </a:t>
            </a:r>
            <a:r>
              <a:rPr lang="ru-RU" sz="3600" b="1" dirty="0"/>
              <a:t>государственной регистрации прав </a:t>
            </a:r>
            <a:r>
              <a:rPr lang="ru-RU" sz="3600" dirty="0"/>
              <a:t>является дата внесения в Единый государственный реестр недвижимости записи о соответствующем праве, об ограничении права или обременении объекта недвижимости.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ru-RU" sz="3600" dirty="0" smtClean="0"/>
              <a:t> Датой </a:t>
            </a:r>
            <a:r>
              <a:rPr lang="ru-RU" sz="3600" b="1" dirty="0"/>
              <a:t>государственного кадастрового учета</a:t>
            </a:r>
            <a:r>
              <a:rPr lang="ru-RU" sz="3600" dirty="0"/>
              <a:t> является дата внесения в Единый государственный реестр недвижимости записи об объекте недвижимости.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7247878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292101"/>
            <a:ext cx="10515600" cy="711200"/>
          </a:xfrm>
        </p:spPr>
        <p:txBody>
          <a:bodyPr>
            <a:normAutofit/>
          </a:bodyPr>
          <a:lstStyle/>
          <a:p>
            <a:pPr algn="ctr"/>
            <a:r>
              <a:rPr lang="ru-RU" sz="3200" b="1" dirty="0" smtClean="0"/>
              <a:t>Землеустройство</a:t>
            </a:r>
            <a:endParaRPr lang="ru-RU" sz="32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219200"/>
            <a:ext cx="10515600" cy="5422900"/>
          </a:xfrm>
        </p:spPr>
        <p:txBody>
          <a:bodyPr>
            <a:normAutofit lnSpcReduction="10000"/>
          </a:bodyPr>
          <a:lstStyle/>
          <a:p>
            <a:pPr algn="just"/>
            <a:r>
              <a:rPr lang="ru-RU" sz="3200" dirty="0"/>
              <a:t>Федеральный закон от 18.06.2001 N </a:t>
            </a:r>
            <a:r>
              <a:rPr lang="ru-RU" sz="3200" dirty="0" smtClean="0"/>
              <a:t>78-ФЗ (ред</a:t>
            </a:r>
            <a:r>
              <a:rPr lang="ru-RU" sz="3200" dirty="0"/>
              <a:t>. от 31.12.2017</a:t>
            </a:r>
            <a:r>
              <a:rPr lang="ru-RU" sz="3200" dirty="0" smtClean="0"/>
              <a:t>) «О землеустройстве»</a:t>
            </a:r>
            <a:endParaRPr lang="ru-RU" sz="3200" dirty="0"/>
          </a:p>
          <a:p>
            <a:pPr marL="0" indent="0" algn="just">
              <a:buNone/>
            </a:pPr>
            <a:r>
              <a:rPr lang="ru-RU" sz="3200" b="1" dirty="0" smtClean="0"/>
              <a:t>Землеустройство</a:t>
            </a:r>
            <a:r>
              <a:rPr lang="ru-RU" sz="3200" dirty="0" smtClean="0"/>
              <a:t> </a:t>
            </a:r>
            <a:r>
              <a:rPr lang="ru-RU" sz="3200" dirty="0"/>
              <a:t>- мероприятия по изучению состояния земель, планированию и организации рационального использования земель и их охраны, описанию местоположения и (или) установлению на местности границ объектов землеустройства, организации рационального использования гражданами и юридическими лицами земельных участков для осуществления сельскохозяйственного производства, а также по организации территорий, используемых общинами коренных малочисленных народов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0386301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49275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168400"/>
            <a:ext cx="10934700" cy="549910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b="1" dirty="0" smtClean="0"/>
              <a:t>Объекты </a:t>
            </a:r>
            <a:r>
              <a:rPr lang="ru-RU" b="1" dirty="0"/>
              <a:t>землеустройства </a:t>
            </a:r>
            <a:r>
              <a:rPr lang="ru-RU" dirty="0"/>
              <a:t>- территории субъектов Российской Федерации, территории муниципальных образований, а также части таких территорий;</a:t>
            </a:r>
          </a:p>
          <a:p>
            <a:pPr marL="0" indent="0">
              <a:buNone/>
            </a:pPr>
            <a:r>
              <a:rPr lang="ru-RU" dirty="0"/>
              <a:t>Землеустройство проводится в </a:t>
            </a:r>
            <a:r>
              <a:rPr lang="ru-RU" b="1" dirty="0"/>
              <a:t>обязательном порядке </a:t>
            </a:r>
            <a:r>
              <a:rPr lang="ru-RU" dirty="0"/>
              <a:t>в случаях: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dirty="0"/>
              <a:t>установления или изменения границ объектов землеустройства;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dirty="0"/>
              <a:t>выявления нарушенных земель, а также земель, подверженных водной и ветровой эрозии, селям, подтоплению, </a:t>
            </a:r>
            <a:r>
              <a:rPr lang="ru-RU" dirty="0" smtClean="0"/>
              <a:t>заболачиванию и пр.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dirty="0" smtClean="0"/>
              <a:t>проведения </a:t>
            </a:r>
            <a:r>
              <a:rPr lang="ru-RU" dirty="0"/>
              <a:t>мероприятий по восстановлению и консервации земель, рекультивации нарушенных земель, защите земель от эрозии, селей, подтопления, </a:t>
            </a:r>
            <a:r>
              <a:rPr lang="ru-RU" dirty="0" smtClean="0"/>
              <a:t>заболачивания</a:t>
            </a:r>
            <a:r>
              <a:rPr lang="ru-RU" dirty="0"/>
              <a:t> </a:t>
            </a:r>
            <a:r>
              <a:rPr lang="ru-RU" dirty="0" smtClean="0"/>
              <a:t>и пр.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965052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333375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965200"/>
            <a:ext cx="10515600" cy="5211763"/>
          </a:xfrm>
        </p:spPr>
        <p:txBody>
          <a:bodyPr/>
          <a:lstStyle/>
          <a:p>
            <a:pPr algn="just"/>
            <a:r>
              <a:rPr lang="ru-RU" sz="4400" dirty="0"/>
              <a:t>Федеральный закон от 13.07.2015 N </a:t>
            </a:r>
            <a:r>
              <a:rPr lang="ru-RU" sz="4400" dirty="0" smtClean="0"/>
              <a:t>218 ФЗ (ред</a:t>
            </a:r>
            <a:r>
              <a:rPr lang="ru-RU" sz="4400" dirty="0"/>
              <a:t>. от </a:t>
            </a:r>
            <a:r>
              <a:rPr lang="ru-RU" sz="4400" dirty="0" smtClean="0"/>
              <a:t>02.08.2019)</a:t>
            </a:r>
            <a:endParaRPr lang="ru-RU" sz="4400" dirty="0" smtClean="0"/>
          </a:p>
          <a:p>
            <a:pPr marL="0" indent="0" algn="just">
              <a:buNone/>
            </a:pPr>
            <a:r>
              <a:rPr lang="ru-RU" sz="4400" b="1" dirty="0" smtClean="0"/>
              <a:t>«О государственной регистрации недвижимости»</a:t>
            </a:r>
          </a:p>
          <a:p>
            <a:pPr marL="0" indent="0" algn="just">
              <a:buNone/>
            </a:pPr>
            <a:endParaRPr lang="ru-RU" sz="4400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5186459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60375"/>
          </a:xfrm>
        </p:spPr>
        <p:txBody>
          <a:bodyPr>
            <a:noAutofit/>
          </a:bodyPr>
          <a:lstStyle/>
          <a:p>
            <a:r>
              <a:rPr lang="ru-RU" b="1" dirty="0"/>
              <a:t>Основания проведения землеустройства</a:t>
            </a:r>
            <a:r>
              <a:rPr lang="ru-RU" dirty="0"/>
              <a:t/>
            </a:r>
            <a:br>
              <a:rPr lang="ru-RU" dirty="0"/>
            </a:b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155700"/>
            <a:ext cx="10515600" cy="5021263"/>
          </a:xfrm>
        </p:spPr>
        <p:txBody>
          <a:bodyPr/>
          <a:lstStyle/>
          <a:p>
            <a:pPr algn="just"/>
            <a:r>
              <a:rPr lang="ru-RU" sz="3600" dirty="0"/>
              <a:t>решения федеральных органов государственной власти, органов государственной власти субъектов Российской Федерации и органов местного самоуправления о проведении землеустройства;</a:t>
            </a:r>
          </a:p>
          <a:p>
            <a:pPr algn="just"/>
            <a:r>
              <a:rPr lang="ru-RU" sz="3600" dirty="0"/>
              <a:t>договоры о проведении землеустройства;</a:t>
            </a:r>
          </a:p>
          <a:p>
            <a:pPr algn="just"/>
            <a:r>
              <a:rPr lang="ru-RU" sz="3600" dirty="0"/>
              <a:t>судебные решения.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6227867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49275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181100"/>
            <a:ext cx="10515600" cy="4995863"/>
          </a:xfrm>
        </p:spPr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405524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22275"/>
          </a:xfrm>
        </p:spPr>
        <p:txBody>
          <a:bodyPr>
            <a:noAutofit/>
          </a:bodyPr>
          <a:lstStyle/>
          <a:p>
            <a:pPr algn="ctr"/>
            <a:r>
              <a:rPr lang="ru-RU" sz="3200" dirty="0" smtClean="0"/>
              <a:t>Предмет регулирования</a:t>
            </a: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003300"/>
            <a:ext cx="10515600" cy="5588000"/>
          </a:xfrm>
        </p:spPr>
        <p:txBody>
          <a:bodyPr/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ru-RU" sz="3200" dirty="0" smtClean="0"/>
              <a:t>осуществление </a:t>
            </a:r>
            <a:r>
              <a:rPr lang="ru-RU" sz="3200" dirty="0"/>
              <a:t>на территории Российской Федерации государственной регистрации прав на недвижимое имущество и сделок с </a:t>
            </a:r>
            <a:r>
              <a:rPr lang="ru-RU" sz="3200" dirty="0" smtClean="0"/>
              <a:t>ним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3200" dirty="0"/>
              <a:t>о</a:t>
            </a:r>
            <a:r>
              <a:rPr lang="ru-RU" sz="3200" dirty="0" smtClean="0"/>
              <a:t>существление государственного </a:t>
            </a:r>
            <a:r>
              <a:rPr lang="ru-RU" sz="3200" dirty="0"/>
              <a:t>кадастрового учета недвижимого имущества, подлежащего такому учету </a:t>
            </a:r>
            <a:endParaRPr lang="ru-RU" sz="3200" dirty="0" smtClean="0"/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3200" dirty="0" smtClean="0"/>
              <a:t>ведение </a:t>
            </a:r>
            <a:r>
              <a:rPr lang="ru-RU" sz="3200" dirty="0"/>
              <a:t>Единого государственного реестра недвижимости и </a:t>
            </a:r>
            <a:r>
              <a:rPr lang="ru-RU" sz="3200" dirty="0" smtClean="0"/>
              <a:t>предоставление </a:t>
            </a:r>
            <a:r>
              <a:rPr lang="ru-RU" sz="3200" dirty="0"/>
              <a:t>предусмотренных </a:t>
            </a:r>
            <a:r>
              <a:rPr lang="ru-RU" sz="3200" dirty="0" smtClean="0"/>
              <a:t>федеральным </a:t>
            </a:r>
            <a:r>
              <a:rPr lang="ru-RU" sz="3200" dirty="0"/>
              <a:t>законом сведений, содержащихся в Едином государственном реестре недвижимости.</a:t>
            </a:r>
          </a:p>
          <a:p>
            <a:pPr>
              <a:buFont typeface="Wingdings" panose="05000000000000000000" pitchFamily="2" charset="2"/>
              <a:buChar char="Ø"/>
            </a:pPr>
            <a:endParaRPr lang="ru-RU" dirty="0"/>
          </a:p>
          <a:p>
            <a:pPr>
              <a:buFont typeface="Wingdings" panose="05000000000000000000" pitchFamily="2" charset="2"/>
              <a:buChar char="Ø"/>
            </a:pPr>
            <a:endParaRPr lang="ru-RU" dirty="0"/>
          </a:p>
          <a:p>
            <a:pPr>
              <a:buFont typeface="Wingdings" panose="05000000000000000000" pitchFamily="2" charset="2"/>
              <a:buChar char="Ø"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556255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177800"/>
            <a:ext cx="10515600" cy="1219199"/>
          </a:xfrm>
        </p:spPr>
        <p:txBody>
          <a:bodyPr>
            <a:noAutofit/>
          </a:bodyPr>
          <a:lstStyle/>
          <a:p>
            <a:pPr algn="ctr"/>
            <a:r>
              <a:rPr lang="ru-RU" sz="3200" dirty="0"/>
              <a:t>Государственная регистрация прав на недвижимое имущество</a:t>
            </a:r>
            <a:br>
              <a:rPr lang="ru-RU" sz="3200" dirty="0"/>
            </a:b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30200" y="1143000"/>
            <a:ext cx="11544300" cy="5575300"/>
          </a:xfrm>
        </p:spPr>
        <p:txBody>
          <a:bodyPr/>
          <a:lstStyle/>
          <a:p>
            <a:pPr algn="just"/>
            <a:r>
              <a:rPr lang="ru-RU" b="1" dirty="0"/>
              <a:t>Государственная регистрация прав на недвижимое имущество </a:t>
            </a:r>
            <a:r>
              <a:rPr lang="ru-RU" dirty="0"/>
              <a:t>- юридический акт признания и подтверждения возникновения, изменения, перехода, прекращения права определенного лица на недвижимое имущество или ограничения такого права и обременения недвижимого </a:t>
            </a:r>
            <a:r>
              <a:rPr lang="ru-RU" dirty="0" smtClean="0"/>
              <a:t>имущества</a:t>
            </a:r>
          </a:p>
          <a:p>
            <a:pPr algn="just"/>
            <a:r>
              <a:rPr lang="ru-RU" dirty="0"/>
              <a:t>Государственная регистрация прав осуществляется посредством внесения в Единый государственный реестр недвижимости записи о праве на недвижимое имущество, сведения о котором внесены в Единый государственный реестр недвижимости.</a:t>
            </a:r>
          </a:p>
          <a:p>
            <a:pPr algn="just"/>
            <a:r>
              <a:rPr lang="ru-RU" dirty="0"/>
              <a:t>Государственная регистрация права в Едином государственном реестре недвижимости является </a:t>
            </a:r>
            <a:r>
              <a:rPr lang="ru-RU" b="1" dirty="0"/>
              <a:t>единственным доказательством </a:t>
            </a:r>
            <a:r>
              <a:rPr lang="ru-RU" dirty="0"/>
              <a:t>существования зарегистрированного права.</a:t>
            </a:r>
          </a:p>
          <a:p>
            <a:pPr algn="just"/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668318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76275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041400"/>
            <a:ext cx="10515600" cy="5135563"/>
          </a:xfrm>
        </p:spPr>
        <p:txBody>
          <a:bodyPr>
            <a:normAutofit/>
          </a:bodyPr>
          <a:lstStyle/>
          <a:p>
            <a:pPr algn="just"/>
            <a:r>
              <a:rPr lang="ru-RU" sz="3600" dirty="0"/>
              <a:t>Государственной регистрации </a:t>
            </a:r>
            <a:r>
              <a:rPr lang="ru-RU" sz="3600" dirty="0" smtClean="0"/>
              <a:t>подлежат (ст.1 ч. 6 Закона):</a:t>
            </a:r>
          </a:p>
          <a:p>
            <a:pPr marL="0" indent="0" algn="just">
              <a:buNone/>
            </a:pPr>
            <a:endParaRPr lang="ru-RU" sz="3200" dirty="0" smtClean="0"/>
          </a:p>
          <a:p>
            <a:pPr algn="just">
              <a:buFont typeface="Wingdings" panose="05000000000000000000" pitchFamily="2" charset="2"/>
              <a:buChar char="q"/>
            </a:pPr>
            <a:r>
              <a:rPr lang="ru-RU" sz="3200" dirty="0" smtClean="0"/>
              <a:t> </a:t>
            </a:r>
            <a:r>
              <a:rPr lang="ru-RU" sz="3200" dirty="0"/>
              <a:t>право собственности </a:t>
            </a:r>
            <a:endParaRPr lang="ru-RU" sz="3200" dirty="0" smtClean="0"/>
          </a:p>
          <a:p>
            <a:pPr algn="just">
              <a:buFont typeface="Wingdings" panose="05000000000000000000" pitchFamily="2" charset="2"/>
              <a:buChar char="q"/>
            </a:pPr>
            <a:r>
              <a:rPr lang="ru-RU" sz="3200" dirty="0" smtClean="0"/>
              <a:t> </a:t>
            </a:r>
            <a:r>
              <a:rPr lang="ru-RU" sz="3200" dirty="0"/>
              <a:t>другие вещные права на недвижимое имущество </a:t>
            </a:r>
            <a:endParaRPr lang="ru-RU" sz="3200" dirty="0" smtClean="0"/>
          </a:p>
          <a:p>
            <a:pPr algn="just">
              <a:buFont typeface="Wingdings" panose="05000000000000000000" pitchFamily="2" charset="2"/>
              <a:buChar char="q"/>
            </a:pPr>
            <a:r>
              <a:rPr lang="ru-RU" sz="3200" dirty="0" smtClean="0"/>
              <a:t> </a:t>
            </a:r>
            <a:r>
              <a:rPr lang="ru-RU" sz="3200" dirty="0"/>
              <a:t>сделки с </a:t>
            </a:r>
            <a:r>
              <a:rPr lang="ru-RU" sz="3200" dirty="0" smtClean="0"/>
              <a:t>недвижимым имуществом</a:t>
            </a:r>
            <a:endParaRPr lang="ru-RU" sz="3200" dirty="0"/>
          </a:p>
          <a:p>
            <a:pPr algn="just">
              <a:buFont typeface="Wingdings" panose="05000000000000000000" pitchFamily="2" charset="2"/>
              <a:buChar char="q"/>
            </a:pPr>
            <a:r>
              <a:rPr lang="ru-RU" sz="3200" dirty="0" smtClean="0"/>
              <a:t>ограничения </a:t>
            </a:r>
            <a:r>
              <a:rPr lang="ru-RU" sz="3200" dirty="0"/>
              <a:t>прав и обременения недвижимого </a:t>
            </a:r>
            <a:r>
              <a:rPr lang="ru-RU" sz="3200" dirty="0" smtClean="0"/>
              <a:t>имущества</a:t>
            </a:r>
            <a:r>
              <a:rPr lang="ru-RU" sz="3200" dirty="0"/>
              <a:t> </a:t>
            </a:r>
            <a:r>
              <a:rPr lang="ru-RU" sz="3200" dirty="0" smtClean="0"/>
              <a:t>(</a:t>
            </a:r>
            <a:r>
              <a:rPr lang="ru-RU" sz="3200" dirty="0" smtClean="0"/>
              <a:t>сервитут</a:t>
            </a:r>
            <a:r>
              <a:rPr lang="ru-RU" sz="3200" dirty="0"/>
              <a:t>, ипотека, доверительное управление, аренда, наем жилого </a:t>
            </a:r>
            <a:r>
              <a:rPr lang="ru-RU" sz="3200" dirty="0" smtClean="0"/>
              <a:t>помещения).</a:t>
            </a:r>
            <a:endParaRPr lang="ru-RU" sz="3200" dirty="0"/>
          </a:p>
          <a:p>
            <a:pPr>
              <a:buFont typeface="Wingdings" panose="05000000000000000000" pitchFamily="2" charset="2"/>
              <a:buChar char="q"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177873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23875"/>
          </a:xfrm>
        </p:spPr>
        <p:txBody>
          <a:bodyPr>
            <a:normAutofit/>
          </a:bodyPr>
          <a:lstStyle/>
          <a:p>
            <a:pPr algn="ctr"/>
            <a:r>
              <a:rPr lang="ru-RU" sz="2800" b="1" dirty="0" smtClean="0"/>
              <a:t>Государственный кадастровый учет недвижимого имущества</a:t>
            </a:r>
            <a:endParaRPr lang="ru-RU" sz="28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1000" y="1117600"/>
            <a:ext cx="11493500" cy="5740400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ru-RU" dirty="0"/>
              <a:t>Государственный кадастровый учет недвижимого имущества - внесение в Единый государственный реестр </a:t>
            </a:r>
            <a:r>
              <a:rPr lang="ru-RU" dirty="0" smtClean="0"/>
              <a:t>недвижимости (ЕГРН) </a:t>
            </a:r>
            <a:r>
              <a:rPr lang="ru-RU" dirty="0"/>
              <a:t>сведений </a:t>
            </a:r>
            <a:r>
              <a:rPr lang="ru-RU" dirty="0" smtClean="0"/>
              <a:t>о:</a:t>
            </a:r>
          </a:p>
          <a:p>
            <a:pPr algn="just"/>
            <a:r>
              <a:rPr lang="ru-RU" dirty="0" smtClean="0"/>
              <a:t> </a:t>
            </a:r>
            <a:r>
              <a:rPr lang="ru-RU" dirty="0"/>
              <a:t>земельных участках</a:t>
            </a:r>
            <a:r>
              <a:rPr lang="ru-RU" dirty="0" smtClean="0"/>
              <a:t>,</a:t>
            </a:r>
          </a:p>
          <a:p>
            <a:pPr algn="just"/>
            <a:r>
              <a:rPr lang="ru-RU" dirty="0" smtClean="0"/>
              <a:t> </a:t>
            </a:r>
            <a:r>
              <a:rPr lang="ru-RU" dirty="0"/>
              <a:t>зданиях, </a:t>
            </a:r>
            <a:endParaRPr lang="ru-RU" dirty="0" smtClean="0"/>
          </a:p>
          <a:p>
            <a:pPr algn="just"/>
            <a:r>
              <a:rPr lang="ru-RU" dirty="0" smtClean="0"/>
              <a:t>сооружениях</a:t>
            </a:r>
            <a:r>
              <a:rPr lang="ru-RU" dirty="0"/>
              <a:t>, </a:t>
            </a:r>
            <a:endParaRPr lang="ru-RU" dirty="0" smtClean="0"/>
          </a:p>
          <a:p>
            <a:pPr algn="just"/>
            <a:r>
              <a:rPr lang="ru-RU" dirty="0" smtClean="0"/>
              <a:t>помещениях,</a:t>
            </a:r>
          </a:p>
          <a:p>
            <a:pPr algn="just"/>
            <a:r>
              <a:rPr lang="ru-RU" dirty="0" err="1" smtClean="0"/>
              <a:t>машино</a:t>
            </a:r>
            <a:r>
              <a:rPr lang="ru-RU" dirty="0" smtClean="0"/>
              <a:t>-местах</a:t>
            </a:r>
            <a:r>
              <a:rPr lang="ru-RU" dirty="0"/>
              <a:t>, </a:t>
            </a:r>
            <a:endParaRPr lang="ru-RU" dirty="0" smtClean="0"/>
          </a:p>
          <a:p>
            <a:pPr algn="just"/>
            <a:r>
              <a:rPr lang="ru-RU" dirty="0" smtClean="0"/>
              <a:t>об </a:t>
            </a:r>
            <a:r>
              <a:rPr lang="ru-RU" dirty="0"/>
              <a:t>объектах незавершенного строительства, </a:t>
            </a:r>
            <a:endParaRPr lang="ru-RU" dirty="0" smtClean="0"/>
          </a:p>
          <a:p>
            <a:pPr algn="just"/>
            <a:r>
              <a:rPr lang="ru-RU" dirty="0" smtClean="0"/>
              <a:t>о </a:t>
            </a:r>
            <a:r>
              <a:rPr lang="ru-RU" dirty="0"/>
              <a:t>единых недвижимых комплексах, </a:t>
            </a:r>
            <a:endParaRPr lang="ru-RU" dirty="0" smtClean="0"/>
          </a:p>
          <a:p>
            <a:pPr algn="just"/>
            <a:r>
              <a:rPr lang="ru-RU" dirty="0" smtClean="0"/>
              <a:t>а </a:t>
            </a:r>
            <a:r>
              <a:rPr lang="ru-RU" dirty="0"/>
              <a:t>в случаях, установленных федеральным законом, и об иных объектах, которые прочно связаны с землей, то есть перемещение которых без несоразмерного ущерба их назначению </a:t>
            </a:r>
            <a:r>
              <a:rPr lang="ru-RU" dirty="0" smtClean="0"/>
              <a:t>невозможно, </a:t>
            </a:r>
            <a:r>
              <a:rPr lang="ru-RU" dirty="0"/>
              <a:t>которые подтверждают существование такого объекта недвижимости с характеристиками, позволяющими определить его в качестве индивидуально-определенной вещи, или подтверждают прекращение его существования, а также иных предусмотренных настоящим Федеральным законом сведений об объектах недвижимости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960988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384175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990600"/>
            <a:ext cx="10515600" cy="5186363"/>
          </a:xfrm>
        </p:spPr>
        <p:txBody>
          <a:bodyPr/>
          <a:lstStyle/>
          <a:p>
            <a:pPr algn="just"/>
            <a:r>
              <a:rPr lang="ru-RU" sz="3200" b="1" dirty="0" smtClean="0"/>
              <a:t>Федеральная служба государственной регистрации, кадастра и картографии (</a:t>
            </a:r>
            <a:r>
              <a:rPr lang="ru-RU" sz="3200" b="1" dirty="0" err="1" smtClean="0"/>
              <a:t>Росреестр</a:t>
            </a:r>
            <a:r>
              <a:rPr lang="ru-RU" sz="3200" b="1" dirty="0" smtClean="0"/>
              <a:t>)</a:t>
            </a:r>
          </a:p>
          <a:p>
            <a:pPr algn="just"/>
            <a:endParaRPr lang="ru-RU" sz="3200" dirty="0"/>
          </a:p>
          <a:p>
            <a:pPr algn="just"/>
            <a:r>
              <a:rPr lang="ru-RU" sz="3200" dirty="0"/>
              <a:t>Постановление Правительства РФ от 01.06.2009 N </a:t>
            </a:r>
            <a:r>
              <a:rPr lang="ru-RU" sz="3200" dirty="0" smtClean="0"/>
              <a:t>457 (ред</a:t>
            </a:r>
            <a:r>
              <a:rPr lang="ru-RU" sz="3200" dirty="0"/>
              <a:t>. от 08.05.2019</a:t>
            </a:r>
            <a:r>
              <a:rPr lang="ru-RU" sz="3200" dirty="0" smtClean="0"/>
              <a:t>) "</a:t>
            </a:r>
            <a:r>
              <a:rPr lang="ru-RU" sz="3200" dirty="0"/>
              <a:t>О Федеральной службе государственной регистрации, кадастра и </a:t>
            </a:r>
            <a:r>
              <a:rPr lang="ru-RU" sz="3200" dirty="0" smtClean="0"/>
              <a:t>картографии« (</a:t>
            </a:r>
            <a:r>
              <a:rPr lang="ru-RU" sz="3200" dirty="0"/>
              <a:t>вместе с "Положением о Федеральной службе государственной </a:t>
            </a:r>
            <a:r>
              <a:rPr lang="ru-RU" sz="3200" dirty="0" smtClean="0"/>
              <a:t> регистрации</a:t>
            </a:r>
            <a:r>
              <a:rPr lang="ru-RU" sz="3200" dirty="0"/>
              <a:t>, кадастра и картографии")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9745910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358775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863600"/>
            <a:ext cx="10515600" cy="5664200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ru-RU" sz="3500" dirty="0"/>
              <a:t>Федеральная служба государственной регистрации, кадастра и картографии (</a:t>
            </a:r>
            <a:r>
              <a:rPr lang="ru-RU" sz="3500" dirty="0" err="1"/>
              <a:t>Росреестр</a:t>
            </a:r>
            <a:r>
              <a:rPr lang="ru-RU" sz="3500" dirty="0"/>
              <a:t>) является федеральным органом исполнительной </a:t>
            </a:r>
            <a:r>
              <a:rPr lang="ru-RU" sz="3500" dirty="0" smtClean="0"/>
              <a:t>власти. Ее возглавляет  </a:t>
            </a:r>
            <a:r>
              <a:rPr lang="ru-RU" sz="3500" dirty="0"/>
              <a:t>заместитель Министра экономического развития Российской Федерации - руководитель Федеральной службы государственной регистрации, кадастра и картографии, назначаемый на должность и освобождаемый от должности Правительством Российской Федерации по представлению Министра экономического развития Российской Федерации.</a:t>
            </a:r>
          </a:p>
          <a:p>
            <a:pPr algn="just"/>
            <a:endParaRPr lang="ru-RU" sz="3500" dirty="0"/>
          </a:p>
          <a:p>
            <a:pPr algn="just"/>
            <a:r>
              <a:rPr lang="ru-RU" sz="3500" dirty="0"/>
              <a:t>Федеральная служба государственной регистрации, кадастра и картографии находится в ведении Министерства экономического развития Российской Федерации.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1671310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85775"/>
          </a:xfrm>
        </p:spPr>
        <p:txBody>
          <a:bodyPr>
            <a:normAutofit fontScale="90000"/>
          </a:bodyPr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977900"/>
            <a:ext cx="10515600" cy="5588000"/>
          </a:xfrm>
        </p:spPr>
        <p:txBody>
          <a:bodyPr>
            <a:normAutofit/>
          </a:bodyPr>
          <a:lstStyle/>
          <a:p>
            <a:pPr algn="just"/>
            <a:r>
              <a:rPr lang="ru-RU" dirty="0"/>
              <a:t>Федеральная служба государственной регистрации, кадастра и картографии осуществляет следующие полномочия в установленной сфере деятельности</a:t>
            </a:r>
            <a:r>
              <a:rPr lang="ru-RU" dirty="0" smtClean="0"/>
              <a:t>: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ru-RU" dirty="0"/>
              <a:t>государственную регистрацию прав на недвижимое имущество;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ru-RU" dirty="0"/>
              <a:t>ведение Единого государственного реестра недвижимости и предоставление сведений, содержащихся в нем;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ru-RU" dirty="0"/>
              <a:t>государственный кадастровый учет недвижимого имущества;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ru-RU" dirty="0"/>
              <a:t>ведение государственного реестра кадастровых инженеров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ru-RU" dirty="0"/>
              <a:t>ведение государственного реестра саморегулируемых организаций кадастровых инженеров;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ru-RU" dirty="0"/>
              <a:t>ведение государственного фонда данных, полученных в результате проведения </a:t>
            </a:r>
            <a:r>
              <a:rPr lang="ru-RU" dirty="0" smtClean="0"/>
              <a:t>землеустройства и др.</a:t>
            </a:r>
            <a:endParaRPr lang="ru-RU" dirty="0"/>
          </a:p>
          <a:p>
            <a:pPr algn="just"/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7829739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125</TotalTime>
  <Words>1454</Words>
  <Application>Microsoft Office PowerPoint</Application>
  <PresentationFormat>Широкоэкранный</PresentationFormat>
  <Paragraphs>107</Paragraphs>
  <Slides>21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6" baseType="lpstr">
      <vt:lpstr>Arial</vt:lpstr>
      <vt:lpstr>Calibri</vt:lpstr>
      <vt:lpstr>Calibri Light</vt:lpstr>
      <vt:lpstr>Wingdings</vt:lpstr>
      <vt:lpstr>Тема Office</vt:lpstr>
      <vt:lpstr>Государственная регистрация недвижимости</vt:lpstr>
      <vt:lpstr>Презентация PowerPoint</vt:lpstr>
      <vt:lpstr>Предмет регулирования</vt:lpstr>
      <vt:lpstr>Государственная регистрация прав на недвижимое имущество </vt:lpstr>
      <vt:lpstr>Презентация PowerPoint</vt:lpstr>
      <vt:lpstr>Государственный кадастровый учет недвижимого имущества</vt:lpstr>
      <vt:lpstr>Презентация PowerPoint</vt:lpstr>
      <vt:lpstr>Презентация PowerPoint</vt:lpstr>
      <vt:lpstr>Презентация PowerPoint</vt:lpstr>
      <vt:lpstr>К компетенции органа регистрации прав при осуществлении им государственного кадастрового учета и государственной регистрации прав относятся: </vt:lpstr>
      <vt:lpstr>2. Правила ведения ЕГРН</vt:lpstr>
      <vt:lpstr>Единый государственный реестр недвижимости состоит из:</vt:lpstr>
      <vt:lpstr>Кадастр недвижимости (ст. 8) </vt:lpstr>
      <vt:lpstr>Реестр прав на недвижимость (ст. 9) </vt:lpstr>
      <vt:lpstr>3.Основания государственного кадастрового учета и государственной регистрации прав </vt:lpstr>
      <vt:lpstr>Сроки и дата осуществления государственного кадастрового учета и государственной регистрации прав </vt:lpstr>
      <vt:lpstr>Презентация PowerPoint</vt:lpstr>
      <vt:lpstr>Землеустройство</vt:lpstr>
      <vt:lpstr>Презентация PowerPoint</vt:lpstr>
      <vt:lpstr>Основания проведения землеустройства 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Государственная регистрация недвижимости</dc:title>
  <dc:creator>admin</dc:creator>
  <cp:lastModifiedBy>admin</cp:lastModifiedBy>
  <cp:revision>15</cp:revision>
  <dcterms:created xsi:type="dcterms:W3CDTF">2018-10-22T10:06:31Z</dcterms:created>
  <dcterms:modified xsi:type="dcterms:W3CDTF">2019-10-23T10:49:47Z</dcterms:modified>
</cp:coreProperties>
</file>